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318" r:id="rId5"/>
    <p:sldId id="317" r:id="rId6"/>
    <p:sldId id="303" r:id="rId7"/>
    <p:sldId id="325" r:id="rId8"/>
    <p:sldId id="326" r:id="rId9"/>
    <p:sldId id="327" r:id="rId10"/>
    <p:sldId id="315" r:id="rId11"/>
    <p:sldId id="306" r:id="rId12"/>
    <p:sldId id="307" r:id="rId13"/>
    <p:sldId id="308" r:id="rId14"/>
    <p:sldId id="309" r:id="rId15"/>
    <p:sldId id="310" r:id="rId16"/>
    <p:sldId id="319" r:id="rId17"/>
    <p:sldId id="328" r:id="rId18"/>
    <p:sldId id="324" r:id="rId19"/>
    <p:sldId id="300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iaPVLkps65T0ZL5EUIjOW7IBVu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98372B-8908-AB44-5279-EC1AFCF2FC3F}" v="7" dt="2023-11-04T09:10:03.704"/>
  </p1510:revLst>
</p1510:revInfo>
</file>

<file path=ppt/tableStyles.xml><?xml version="1.0" encoding="utf-8"?>
<a:tblStyleLst xmlns:a="http://schemas.openxmlformats.org/drawingml/2006/main" def="{79225F51-B81C-4971-97E4-C35A6029B6E4}">
  <a:tblStyle styleId="{79225F51-B81C-4971-97E4-C35A6029B6E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B6BE4C-A5C5-4227-9213-18AABD7116AB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8FCFC"/>
          </a:solidFill>
        </a:fill>
      </a:tcStyle>
    </a:wholeTbl>
    <a:band1H>
      <a:tcTxStyle/>
      <a:tcStyle>
        <a:tcBdr/>
        <a:fill>
          <a:solidFill>
            <a:srgbClr val="F1F8F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1F8F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8FC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770D5F-9D88-4791-87E9-90F2C665BE5C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0"/>
    <p:restoredTop sz="92757"/>
  </p:normalViewPr>
  <p:slideViewPr>
    <p:cSldViewPr snapToGrid="0">
      <p:cViewPr varScale="1">
        <p:scale>
          <a:sx n="102" d="100"/>
          <a:sy n="102" d="100"/>
        </p:scale>
        <p:origin x="130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5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ười dùng Khách" userId="S::urn:spo:anon#a21fa93edc5c819575967405cb49a4e837fe2e457e73a2c25d0ee20c2bf822eb::" providerId="AD" clId="Web-{A798372B-8908-AB44-5279-EC1AFCF2FC3F}"/>
    <pc:docChg chg="modSld">
      <pc:chgData name="Người dùng Khách" userId="S::urn:spo:anon#a21fa93edc5c819575967405cb49a4e837fe2e457e73a2c25d0ee20c2bf822eb::" providerId="AD" clId="Web-{A798372B-8908-AB44-5279-EC1AFCF2FC3F}" dt="2023-11-04T08:53:57.860" v="4" actId="20577"/>
      <pc:docMkLst>
        <pc:docMk/>
      </pc:docMkLst>
      <pc:sldChg chg="modSp">
        <pc:chgData name="Người dùng Khách" userId="S::urn:spo:anon#a21fa93edc5c819575967405cb49a4e837fe2e457e73a2c25d0ee20c2bf822eb::" providerId="AD" clId="Web-{A798372B-8908-AB44-5279-EC1AFCF2FC3F}" dt="2023-11-04T08:53:57.860" v="4" actId="20577"/>
        <pc:sldMkLst>
          <pc:docMk/>
          <pc:sldMk cId="0" sldId="262"/>
        </pc:sldMkLst>
        <pc:spChg chg="mod">
          <ac:chgData name="Người dùng Khách" userId="S::urn:spo:anon#a21fa93edc5c819575967405cb49a4e837fe2e457e73a2c25d0ee20c2bf822eb::" providerId="AD" clId="Web-{A798372B-8908-AB44-5279-EC1AFCF2FC3F}" dt="2023-11-04T08:53:57.860" v="4" actId="20577"/>
          <ac:spMkLst>
            <pc:docMk/>
            <pc:sldMk cId="0" sldId="262"/>
            <ac:spMk id="12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- 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dataset has high class imbalance with 80% of classes only representing 11% of the total number of images</a:t>
            </a:r>
            <a:r>
              <a:rPr lang="en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1800" dirty="0">
                <a:effectLst/>
                <a:latin typeface="Times New Roman" panose="02020603050405020304" pitchFamily="18" charset="0"/>
              </a:rPr>
              <a:t>- Images collected under sub-optimal conditions.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1800" dirty="0">
                <a:effectLst/>
                <a:latin typeface="Times New Roman" panose="02020603050405020304" pitchFamily="18" charset="0"/>
              </a:rPr>
              <a:t>- Difference species producing visually similar flowers that are 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challenging to distinguish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effectLst/>
                <a:latin typeface="Times New Roman" panose="02020603050405020304" pitchFamily="18" charset="0"/>
              </a:rPr>
              <a:t>- I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mages captured from different perspectives</a:t>
            </a:r>
            <a:r>
              <a:rPr lang="en-VN" dirty="0">
                <a:effectLst/>
              </a:rPr>
              <a:t> </a:t>
            </a: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63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- </a:t>
            </a:r>
            <a:r>
              <a:rPr lang="vi-VN" sz="1800" dirty="0">
                <a:effectLst/>
                <a:latin typeface="Times New Roman" panose="02020603050405020304" pitchFamily="18" charset="0"/>
              </a:rPr>
              <a:t>T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are 2 or 3 folders with the same class name </a:t>
            </a: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850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-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input image has dimensions of 360x360.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 the Inception V3 model as a pre-trained base on the ImageNet dataset to learn features from images</a:t>
            </a:r>
            <a:r>
              <a:rPr lang="en-VN" dirty="0">
                <a:effectLst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dirty="0">
                <a:effectLst/>
              </a:rPr>
              <a:t>- </a:t>
            </a:r>
            <a:r>
              <a:rPr lang="vi-VN" sz="1800" dirty="0">
                <a:effectLst/>
                <a:latin typeface="Times New Roman" panose="02020603050405020304" pitchFamily="18" charset="0"/>
              </a:rPr>
              <a:t>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 output is then passed through a GlobalAveragePooling2D layer. This layer converts each feature matrix into a single value by taking the average of all values in the matrix.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BatchNormalization is applied after the GlobalAveragePooling2D layer to normalize the output and stabilize the learning process</a:t>
            </a:r>
            <a:r>
              <a:rPr lang="en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18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Next is a dense layer with 1024 units and a ReLU activation function</a:t>
            </a:r>
            <a:r>
              <a:rPr lang="en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VN" sz="18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800" dirty="0">
                <a:effectLst/>
                <a:latin typeface="Times New Roman" panose="02020603050405020304" pitchFamily="18" charset="0"/>
              </a:rPr>
              <a:t>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Batch Normalization layer is applied to normalize the output before it is fed into the final dense layer.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The last layer is a dense layer with softmax activation to perform classification for the classes in the dataset, with a total of 1019 classes.</a:t>
            </a:r>
            <a:endParaRPr lang="en-V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551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032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vi-VN" dirty="0"/>
              <a:t>-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best model in training is at epoch 3, with the accuracy is 0.7824 evaluated on the validation set.</a:t>
            </a:r>
            <a:endParaRPr lang="en-V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8576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5657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14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-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homepage features a tab view that displays several plants in my plant list and three buttons: "Classify Plant," "View History," and "View My Plant".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VN" sz="18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"Classify Plant" offers three options: selecting a photo from the library, taking a photo using the camera, and using live preview to see real-time predictions.</a:t>
            </a:r>
            <a:endParaRPr lang="en-V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VN" sz="18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page displays predictions for the image, whether selected from the library or captured using the camera.</a:t>
            </a:r>
            <a:endParaRPr lang="en-V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VN" sz="18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page shows information about the plant species from Wikipedia, comprising two sections in both English and Vietnamese.</a:t>
            </a:r>
            <a:endParaRPr lang="en-V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VN" sz="18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user history page allows searching by the name of a previously predicted plant species. Clicking "Show more" reveals information from Wikipedia if the device is connected to the internet or swiping left displays the option to delete.</a:t>
            </a:r>
            <a:endParaRPr lang="en-V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VN" sz="1800" dirty="0">
                <a:effectLst/>
                <a:latin typeface="Times New Roman" panose="02020603050405020304" pitchFamily="18" charset="0"/>
              </a:rPr>
              <a:t>-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my plant page, users have the ability to access Wikipedia information offline.</a:t>
            </a:r>
            <a:endParaRPr lang="en-V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3898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However, fine-tuning numerous parameters is necessary to prevent the model from overfitting due to complex datasets.</a:t>
            </a:r>
            <a:r>
              <a:rPr lang="en-VN" dirty="0">
                <a:effectLst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525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would like to sincerely thank my advisor Associate Prof. </a:t>
            </a:r>
            <a:r>
              <a:rPr lang="en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Nguyen Thai Nghe for his wholehearted guidance, assi</a:t>
            </a:r>
            <a:r>
              <a:rPr lang="en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stance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favorable conditions for me to complete my thesis.</a:t>
            </a:r>
            <a:r>
              <a:rPr lang="en-VN" dirty="0">
                <a:effectLst/>
              </a:rPr>
              <a:t> </a:t>
            </a: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5120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4553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- </a:t>
            </a: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4565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- </a:t>
            </a: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71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- </a:t>
            </a: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6656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- </a:t>
            </a: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5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18;p4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6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6"/>
          <p:cNvSpPr txBox="1">
            <a:spLocks noGrp="1"/>
          </p:cNvSpPr>
          <p:nvPr>
            <p:ph type="body" idx="1"/>
          </p:nvPr>
        </p:nvSpPr>
        <p:spPr>
          <a:xfrm rot="5400000">
            <a:off x="2378869" y="-135731"/>
            <a:ext cx="46910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6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 rot="5400000">
            <a:off x="4789488" y="2274889"/>
            <a:ext cx="60420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 rot="5400000">
            <a:off x="598488" y="293689"/>
            <a:ext cx="6042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 txBox="1">
            <a:spLocks noGrp="1"/>
          </p:cNvSpPr>
          <p:nvPr>
            <p:ph type="ctrTitle"/>
          </p:nvPr>
        </p:nvSpPr>
        <p:spPr>
          <a:xfrm>
            <a:off x="719138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4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None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24;p4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sldNum" idx="12"/>
          </p:nvPr>
        </p:nvSpPr>
        <p:spPr>
          <a:xfrm>
            <a:off x="6716713" y="6230938"/>
            <a:ext cx="2133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9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9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9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0"/>
          <p:cNvSpPr txBox="1"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0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50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0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0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1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4038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1"/>
          <p:cNvSpPr txBox="1">
            <a:spLocks noGrp="1"/>
          </p:cNvSpPr>
          <p:nvPr>
            <p:ph type="body" idx="2"/>
          </p:nvPr>
        </p:nvSpPr>
        <p:spPr>
          <a:xfrm>
            <a:off x="4800600" y="1633538"/>
            <a:ext cx="4038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1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1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1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2"/>
          <p:cNvSpPr txBox="1"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2"/>
          <p:cNvSpPr txBox="1"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body" idx="2"/>
          </p:nvPr>
        </p:nvSpPr>
        <p:spPr>
          <a:xfrm>
            <a:off x="630239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2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3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4"/>
          <p:cNvSpPr txBox="1"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4"/>
          <p:cNvSpPr txBox="1">
            <a:spLocks noGrp="1"/>
          </p:cNvSpPr>
          <p:nvPr>
            <p:ph type="body" idx="1"/>
          </p:nvPr>
        </p:nvSpPr>
        <p:spPr>
          <a:xfrm>
            <a:off x="3887788" y="987427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4"/>
          <p:cNvSpPr txBox="1">
            <a:spLocks noGrp="1"/>
          </p:cNvSpPr>
          <p:nvPr>
            <p:ph type="body" idx="2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4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4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>
            <a:spLocks noGrp="1"/>
          </p:cNvSpPr>
          <p:nvPr>
            <p:ph type="pic" idx="2"/>
          </p:nvPr>
        </p:nvSpPr>
        <p:spPr>
          <a:xfrm>
            <a:off x="3887788" y="987427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5"/>
          <p:cNvSpPr txBox="1">
            <a:spLocks noGrp="1"/>
          </p:cNvSpPr>
          <p:nvPr>
            <p:ph type="body" idx="1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2750" algn="l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0066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 chữ tối thiểu: 24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Font: Times New Roman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Hạn chế quá nhiều chữ (10 dòng chữ/slide)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Bổ sung nhiều hình ảnh minh họa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Hạn chế các ứng dụng chuyển động (slide, chữ, hình,..)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Nếu có Hình hoặc Bảng cần minh hoạ thì phải đánh số giống như trong bài viết.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Tên Bảng ở phía trên bảng; tên Hình ở phía dưới hình.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 các slide trình bày kết quả - thảo luận: chỉ thể hiện Bảng kết quả, không viết phần biện luận (trong bài viết luận văn) vào slide.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-"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(Chú thích (nếu có): dưới bảng, in nghiêng, size 18)</a:t>
            </a:r>
            <a:endParaRPr/>
          </a:p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None/>
            </a:pP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58750" algn="l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173288" y="336550"/>
            <a:ext cx="588962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LƯU Ý TRÌNH BÀY PPT</a:t>
            </a:r>
            <a:endParaRPr sz="40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Times New Roman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PlantNet-300K dataset: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306,146 image, 1,081 different classes.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 training set, 10% validation set, and 10% test set.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has a high-class imbalance.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dataset contains ambiguity and uncertainty.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PLANT CLASSIFICATION MODEL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9497710-1166-BB9C-1573-97A6609D73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15" y="4959548"/>
            <a:ext cx="5576570" cy="1057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A5107-6522-119A-CDCD-1B6D42533BC3}"/>
              </a:ext>
            </a:extLst>
          </p:cNvPr>
          <p:cNvSpPr txBox="1"/>
          <p:nvPr/>
        </p:nvSpPr>
        <p:spPr>
          <a:xfrm>
            <a:off x="2286000" y="60168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11</a:t>
            </a:r>
            <a:r>
              <a:rPr lang="vi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PlantNet-300K dataset structure</a:t>
            </a:r>
            <a:endParaRPr lang="en-VN" sz="1800" i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2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Times New Roman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Dataset preprocessing: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vi-VN" dirty="0"/>
              <a:t>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eplace the entire folder name with the class name.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remaining data has 1,019 different classes.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 360 x 360.</a:t>
            </a: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PLANT CLASSIFICATION MODEL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A5107-6522-119A-CDCD-1B6D42533BC3}"/>
              </a:ext>
            </a:extLst>
          </p:cNvPr>
          <p:cNvSpPr txBox="1"/>
          <p:nvPr/>
        </p:nvSpPr>
        <p:spPr>
          <a:xfrm>
            <a:off x="304800" y="6324600"/>
            <a:ext cx="5596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13</a:t>
            </a:r>
            <a:r>
              <a:rPr lang="vi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The example images after being processed </a:t>
            </a:r>
            <a:endParaRPr lang="en-VN" sz="1800" i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4F712-E2B1-3F4F-CDC3-A3EA19B6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62140"/>
            <a:ext cx="7772400" cy="26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2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Architecture of the plant classification model: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PLANT CLASSIFICATION MODEL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8AD4C1-9442-2AB1-7F62-2512CF9594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30" y="2585424"/>
            <a:ext cx="7546738" cy="2639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9186B0-07A7-0D10-F80F-9DF292FDE3F8}"/>
              </a:ext>
            </a:extLst>
          </p:cNvPr>
          <p:cNvSpPr txBox="1"/>
          <p:nvPr/>
        </p:nvSpPr>
        <p:spPr>
          <a:xfrm>
            <a:off x="1232489" y="5498247"/>
            <a:ext cx="6983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14</a:t>
            </a:r>
            <a:r>
              <a:rPr lang="vi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The plant classification model using pre-trained Inception V3</a:t>
            </a:r>
            <a:endParaRPr lang="en-VN" sz="1800" i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0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Parameters of the plant classification model :</a:t>
            </a: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PLANT CLASSIFICATION MODEL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186B0-07A7-0D10-F80F-9DF292FDE3F8}"/>
              </a:ext>
            </a:extLst>
          </p:cNvPr>
          <p:cNvSpPr txBox="1"/>
          <p:nvPr/>
        </p:nvSpPr>
        <p:spPr>
          <a:xfrm>
            <a:off x="1690576" y="2588770"/>
            <a:ext cx="5762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2</a:t>
            </a:r>
            <a:r>
              <a:rPr lang="vi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Parameters of the plant classification model</a:t>
            </a:r>
            <a:endParaRPr lang="en-VN" sz="1800" i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79946A-AE0D-FD10-712F-93FC8010C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693469"/>
              </p:ext>
            </p:extLst>
          </p:nvPr>
        </p:nvGraphicFramePr>
        <p:xfrm>
          <a:off x="762000" y="3047221"/>
          <a:ext cx="7924800" cy="2923032"/>
        </p:xfrm>
        <a:graphic>
          <a:graphicData uri="http://schemas.openxmlformats.org/drawingml/2006/table">
            <a:tbl>
              <a:tblPr firstRow="1" firstCol="1" bandRow="1">
                <a:tableStyleId>{79225F51-B81C-4971-97E4-C35A6029B6E4}</a:tableStyleId>
              </a:tblPr>
              <a:tblGrid>
                <a:gridCol w="540840">
                  <a:extLst>
                    <a:ext uri="{9D8B030D-6E8A-4147-A177-3AD203B41FA5}">
                      <a16:colId xmlns:a16="http://schemas.microsoft.com/office/drawing/2014/main" val="3484064385"/>
                    </a:ext>
                  </a:extLst>
                </a:gridCol>
                <a:gridCol w="1433814">
                  <a:extLst>
                    <a:ext uri="{9D8B030D-6E8A-4147-A177-3AD203B41FA5}">
                      <a16:colId xmlns:a16="http://schemas.microsoft.com/office/drawing/2014/main" val="1364740701"/>
                    </a:ext>
                  </a:extLst>
                </a:gridCol>
                <a:gridCol w="1477153">
                  <a:extLst>
                    <a:ext uri="{9D8B030D-6E8A-4147-A177-3AD203B41FA5}">
                      <a16:colId xmlns:a16="http://schemas.microsoft.com/office/drawing/2014/main" val="1292522536"/>
                    </a:ext>
                  </a:extLst>
                </a:gridCol>
                <a:gridCol w="4472993">
                  <a:extLst>
                    <a:ext uri="{9D8B030D-6E8A-4147-A177-3AD203B41FA5}">
                      <a16:colId xmlns:a16="http://schemas.microsoft.com/office/drawing/2014/main" val="2427613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No.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Parameter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Value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VN" sz="1300" kern="100">
                          <a:effectLst/>
                        </a:rPr>
                        <a:t>Description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17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1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VN" sz="1300" kern="100">
                          <a:effectLst/>
                        </a:rPr>
                        <a:t>input_shape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VN" sz="1300" kern="100">
                          <a:effectLst/>
                        </a:rPr>
                        <a:t>(360, 360, 3)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en-VN" sz="1300" kern="100">
                          <a:effectLst/>
                        </a:rPr>
                        <a:t>Shape of the input images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35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2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VN" sz="1300" kern="100">
                          <a:effectLst/>
                        </a:rPr>
                        <a:t>batch_size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64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en-VN" sz="1300" kern="100" dirty="0">
                          <a:effectLst/>
                        </a:rPr>
                        <a:t>The parameter determining the number of samples to be processed in one training iteration</a:t>
                      </a:r>
                      <a:endParaRPr lang="en-V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58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3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VN" sz="1300" kern="100">
                          <a:effectLst/>
                        </a:rPr>
                        <a:t>learning_rate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1x10</a:t>
                      </a:r>
                      <a:r>
                        <a:rPr lang="vi-VN" sz="1300" kern="100" baseline="30000">
                          <a:effectLst/>
                        </a:rPr>
                        <a:t>-4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vi-VN" sz="1300" kern="100" dirty="0">
                          <a:effectLst/>
                        </a:rPr>
                        <a:t>The hyperparameter that governs the extent of adjustments to the model in response to the estimated error during each update of the model weights.</a:t>
                      </a:r>
                      <a:endParaRPr lang="en-V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505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4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VN" sz="1300" kern="100">
                          <a:effectLst/>
                        </a:rPr>
                        <a:t>rescale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VN" sz="1300" kern="100" dirty="0">
                          <a:effectLst/>
                        </a:rPr>
                        <a:t>1./255</a:t>
                      </a:r>
                      <a:endParaRPr lang="en-V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en-VN" sz="1300" kern="100" dirty="0">
                          <a:effectLst/>
                        </a:rPr>
                        <a:t>Rescaling factors for the pixel values of the images</a:t>
                      </a:r>
                      <a:endParaRPr lang="en-V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731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5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VN" sz="1300" kern="100">
                          <a:effectLst/>
                        </a:rPr>
                        <a:t>dense_units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 dirty="0">
                          <a:effectLst/>
                        </a:rPr>
                        <a:t>1024</a:t>
                      </a:r>
                      <a:endParaRPr lang="en-V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en-VN" sz="1300" kern="100">
                          <a:effectLst/>
                        </a:rPr>
                        <a:t>Number of units in the </a:t>
                      </a:r>
                      <a:r>
                        <a:rPr lang="vi-VN" sz="1300" kern="100">
                          <a:effectLst/>
                        </a:rPr>
                        <a:t>d</a:t>
                      </a:r>
                      <a:r>
                        <a:rPr lang="en-VN" sz="1300" kern="100">
                          <a:effectLst/>
                        </a:rPr>
                        <a:t>ense layer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953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6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VN" sz="1300" kern="100">
                          <a:effectLst/>
                        </a:rPr>
                        <a:t>num_classes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 dirty="0">
                          <a:effectLst/>
                        </a:rPr>
                        <a:t>1019</a:t>
                      </a:r>
                      <a:endParaRPr lang="en-V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en-VN" sz="1300" kern="100" dirty="0">
                          <a:effectLst/>
                        </a:rPr>
                        <a:t>Number of classes in the classification task</a:t>
                      </a:r>
                      <a:endParaRPr lang="en-V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5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7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VN" sz="1300" kern="100">
                          <a:effectLst/>
                        </a:rPr>
                        <a:t>epochs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vi-VN" sz="1300" kern="100">
                          <a:effectLst/>
                        </a:rPr>
                        <a:t>5</a:t>
                      </a:r>
                      <a:endParaRPr lang="en-VN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</a:pPr>
                      <a:r>
                        <a:rPr lang="vi-VN" sz="1300" kern="100" dirty="0">
                          <a:effectLst/>
                        </a:rPr>
                        <a:t>The hyperparameter determines the number of times I pass all the data in the training dataset through the neural network</a:t>
                      </a:r>
                      <a:endParaRPr lang="en-VN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71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76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Plant classification model training process :</a:t>
            </a: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PLANT CLASSIFICATION MODEL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186B0-07A7-0D10-F80F-9DF292FDE3F8}"/>
              </a:ext>
            </a:extLst>
          </p:cNvPr>
          <p:cNvSpPr txBox="1"/>
          <p:nvPr/>
        </p:nvSpPr>
        <p:spPr>
          <a:xfrm>
            <a:off x="1752600" y="5625069"/>
            <a:ext cx="5762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15</a:t>
            </a:r>
            <a:r>
              <a:rPr lang="vi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Plant classification model training process</a:t>
            </a:r>
            <a:endParaRPr lang="en-VN" sz="1800" i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A04C3BB6-E15E-A47D-0F73-A51B69F6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1" y="2439563"/>
            <a:ext cx="7934237" cy="30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Results of the plant classification model: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r>
              <a:rPr lang="vi-VN" dirty="0"/>
              <a:t>The accuracy when evaluated on the test set is 0.7798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SzPts val="3200"/>
              <a:buNone/>
            </a:pPr>
            <a:endParaRPr lang="en-US"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PLANT CLASSIFICATION MODEL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186B0-07A7-0D10-F80F-9DF292FDE3F8}"/>
              </a:ext>
            </a:extLst>
          </p:cNvPr>
          <p:cNvSpPr txBox="1"/>
          <p:nvPr/>
        </p:nvSpPr>
        <p:spPr>
          <a:xfrm>
            <a:off x="1752600" y="5625069"/>
            <a:ext cx="5762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vi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16. Results of the plant classification model </a:t>
            </a:r>
            <a:endParaRPr lang="en-VN" sz="1800" i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FEA44-356A-3986-5476-D80E94ED1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06496"/>
            <a:ext cx="7772400" cy="27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1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Times New Roman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Converting TensorFlow to Core ML: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Times New Roman"/>
              <a:buNone/>
            </a:pPr>
            <a:endParaRPr lang="en-US"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FF0000"/>
              </a:buClr>
              <a:buSzPts val="3200"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APPLICATION SYSTEM DESCRIPTION 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D922CED-5C53-A93F-4F2A-33C927967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21" y="2220849"/>
            <a:ext cx="4852757" cy="3734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96467C-8846-2E1F-86E2-508AC4CA0AB7}"/>
              </a:ext>
            </a:extLst>
          </p:cNvPr>
          <p:cNvSpPr txBox="1"/>
          <p:nvPr/>
        </p:nvSpPr>
        <p:spPr>
          <a:xfrm>
            <a:off x="762000" y="5955268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17</a:t>
            </a:r>
            <a:r>
              <a:rPr lang="vi-VN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General information about the Core ML model for plant classification</a:t>
            </a:r>
            <a:endParaRPr lang="en-VN" sz="1800" i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1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Times New Roman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Application demo: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Upload.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Classify plant.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View Wikipedia info.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View history.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View my plant.</a:t>
            </a:r>
            <a:endParaRPr lang="en-US" b="1"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Times New Roman"/>
              <a:buNone/>
            </a:pPr>
            <a:endParaRPr lang="en-US"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FF0000"/>
              </a:buClr>
              <a:buSzPts val="3200"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APPLICATION SYSTEM DESCRIPTION 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476;p44">
            <a:extLst>
              <a:ext uri="{FF2B5EF4-FFF2-40B4-BE49-F238E27FC236}">
                <a16:creationId xmlns:a16="http://schemas.microsoft.com/office/drawing/2014/main" id="{C24F09EC-E39A-C67A-9ABE-55A97407F0E3}"/>
              </a:ext>
            </a:extLst>
          </p:cNvPr>
          <p:cNvSpPr txBox="1"/>
          <p:nvPr/>
        </p:nvSpPr>
        <p:spPr>
          <a:xfrm>
            <a:off x="1236360" y="4736446"/>
            <a:ext cx="697608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hope the teachers understand during the device setup process for system demonstration.</a:t>
            </a:r>
            <a:endParaRPr sz="2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07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Times New Roman"/>
              <a:buNone/>
            </a:pPr>
            <a:r>
              <a:rPr lang="en-US" b="1" i="1" dirty="0">
                <a:latin typeface="Times New Roman"/>
                <a:cs typeface="Times New Roman"/>
              </a:rPr>
              <a:t>Proposals and development directions:</a:t>
            </a:r>
          </a:p>
          <a:p>
            <a:pPr marL="342900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Use Inception V4 or Inception </a:t>
            </a:r>
            <a:r>
              <a:rPr lang="en-US" dirty="0" err="1"/>
              <a:t>ResNet</a:t>
            </a:r>
            <a:r>
              <a:rPr lang="en-US" dirty="0"/>
              <a:t> V2 to improve accuracy.</a:t>
            </a:r>
          </a:p>
          <a:p>
            <a:pPr marL="342900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Use the </a:t>
            </a:r>
            <a:r>
              <a:rPr lang="en-US" dirty="0" err="1"/>
              <a:t>PlantCLEF</a:t>
            </a:r>
            <a:r>
              <a:rPr lang="en-US" dirty="0"/>
              <a:t> dataset with over 10,000 species.</a:t>
            </a:r>
          </a:p>
          <a:p>
            <a:pPr marL="342900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Develop a cross-platform application using TensorFlow Lite, React Native, or Flutter.</a:t>
            </a:r>
          </a:p>
          <a:p>
            <a:pPr marL="342900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Use Google </a:t>
            </a:r>
            <a:r>
              <a:rPr lang="en-US" dirty="0" err="1"/>
              <a:t>Colab</a:t>
            </a:r>
            <a:r>
              <a:rPr lang="en-US" dirty="0"/>
              <a:t> with paid resources to improve the model training speed.</a:t>
            </a:r>
          </a:p>
          <a:p>
            <a:pPr marL="342900">
              <a:spcBef>
                <a:spcPts val="580"/>
              </a:spcBef>
              <a:buSzPts val="2900"/>
              <a:buFont typeface="Arial"/>
              <a:buChar char="-"/>
            </a:pPr>
            <a:r>
              <a:rPr lang="en-US" dirty="0"/>
              <a:t>Deploy in the app store on mobile platforms.</a:t>
            </a:r>
          </a:p>
          <a:p>
            <a:pPr marL="342900" algn="just">
              <a:spcBef>
                <a:spcPts val="580"/>
              </a:spcBef>
              <a:buSzPts val="2900"/>
              <a:buFont typeface="Arial"/>
              <a:buChar char="-"/>
            </a:pPr>
            <a:endParaRPr lang="en-US" dirty="0"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FF0000"/>
              </a:buClr>
              <a:buSzPts val="3200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3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PROPOSALS AND DEVELOPMENT DIRECTIONS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757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 txBox="1"/>
          <p:nvPr/>
        </p:nvSpPr>
        <p:spPr>
          <a:xfrm>
            <a:off x="272906" y="2933772"/>
            <a:ext cx="8601075" cy="120015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lang="vi-VN" sz="36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sincerely appreciate the following of esteemed teachers. 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ctrTitle"/>
          </p:nvPr>
        </p:nvSpPr>
        <p:spPr>
          <a:xfrm>
            <a:off x="242887" y="3054905"/>
            <a:ext cx="865822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IDENTIFICATION SYSTEM</a:t>
            </a:r>
          </a:p>
        </p:txBody>
      </p:sp>
      <p:sp>
        <p:nvSpPr>
          <p:cNvPr id="95" name="Google Shape;95;p2"/>
          <p:cNvSpPr txBox="1"/>
          <p:nvPr/>
        </p:nvSpPr>
        <p:spPr>
          <a:xfrm>
            <a:off x="1374788" y="80851"/>
            <a:ext cx="685772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2D2D8A"/>
              </a:buClr>
              <a:buSzPts val="2000"/>
            </a:pPr>
            <a:r>
              <a:rPr lang="en-VN" sz="2400" b="1" dirty="0">
                <a:solidFill>
                  <a:srgbClr val="2D2D8A"/>
                </a:solidFill>
                <a:latin typeface="Times New Roman"/>
                <a:cs typeface="Times New Roman"/>
              </a:rPr>
              <a:t>CAN THO UNIVERSITY</a:t>
            </a:r>
          </a:p>
          <a:p>
            <a:pPr algn="ctr">
              <a:buClr>
                <a:srgbClr val="2D2D8A"/>
              </a:buClr>
              <a:buSzPts val="2000"/>
            </a:pPr>
            <a:r>
              <a:rPr lang="en-VN" sz="2400" b="1" dirty="0">
                <a:solidFill>
                  <a:srgbClr val="2D2D8A"/>
                </a:solidFill>
                <a:latin typeface="Times New Roman"/>
                <a:cs typeface="Times New Roman"/>
              </a:rPr>
              <a:t>COLLEGE OF INFORMATION AND</a:t>
            </a:r>
          </a:p>
          <a:p>
            <a:pPr algn="ctr">
              <a:buClr>
                <a:srgbClr val="2D2D8A"/>
              </a:buClr>
              <a:buSzPts val="2000"/>
            </a:pPr>
            <a:r>
              <a:rPr lang="en-VN" sz="2400" b="1" dirty="0">
                <a:solidFill>
                  <a:srgbClr val="2D2D8A"/>
                </a:solidFill>
                <a:latin typeface="Times New Roman"/>
                <a:cs typeface="Times New Roman"/>
              </a:rPr>
              <a:t> COMMUNICATION TECHNOLOGY</a:t>
            </a:r>
            <a:endParaRPr lang="en-VN" sz="24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D2D8A"/>
              </a:buClr>
              <a:buSzPts val="2400"/>
              <a:buFont typeface="Times New Roman"/>
              <a:buNone/>
            </a:pPr>
            <a:r>
              <a:rPr lang="en-US" sz="2400" b="1" i="0" u="none" strike="noStrike" cap="none" dirty="0">
                <a:solidFill>
                  <a:srgbClr val="2D2D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***</a:t>
            </a:r>
            <a:endParaRPr dirty="0"/>
          </a:p>
        </p:txBody>
      </p:sp>
      <p:sp>
        <p:nvSpPr>
          <p:cNvPr id="96" name="Google Shape;96;p2"/>
          <p:cNvSpPr txBox="1"/>
          <p:nvPr/>
        </p:nvSpPr>
        <p:spPr>
          <a:xfrm>
            <a:off x="242889" y="4848938"/>
            <a:ext cx="358315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90"/>
              </a:buClr>
              <a:buSzPts val="2400"/>
            </a:pPr>
            <a:r>
              <a:rPr lang="en-US" sz="2400" b="1" i="1" u="sng" strike="noStrike" cap="none" dirty="0">
                <a:solidFill>
                  <a:srgbClr val="00009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Advisor </a:t>
            </a:r>
            <a:r>
              <a:rPr lang="en-US" sz="2400" b="1" i="0" u="none" strike="noStrike" cap="none" dirty="0">
                <a:solidFill>
                  <a:srgbClr val="00009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>
              <a:buClr>
                <a:schemeClr val="dk1"/>
              </a:buClr>
              <a:buSzPts val="2400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 Prof. Dr. Nguyen Thai Nghe 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362627" y="1341904"/>
            <a:ext cx="6418745" cy="186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V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GRADUATION THESIS</a:t>
            </a:r>
            <a:endParaRPr lang="en-V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V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BACHELOR OF ENGINEERING IN</a:t>
            </a:r>
            <a:endParaRPr lang="en-V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V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TECHNOLOGY</a:t>
            </a:r>
            <a:endParaRPr lang="en-V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V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(HIGH-QUALITY PROGRAM)</a:t>
            </a:r>
            <a:endParaRPr lang="en-V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803648" y="4848938"/>
            <a:ext cx="434035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90"/>
              </a:buClr>
              <a:buSzPts val="2400"/>
            </a:pPr>
            <a:r>
              <a:rPr lang="en-US" sz="2400" b="1" i="1" u="sng" strike="noStrike" cap="none" dirty="0">
                <a:solidFill>
                  <a:srgbClr val="00009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</a:t>
            </a:r>
            <a:r>
              <a:rPr lang="en-US" sz="2400" b="1" i="0" u="none" strike="noStrike" cap="none" dirty="0">
                <a:solidFill>
                  <a:srgbClr val="00009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Duy Khang </a:t>
            </a:r>
          </a:p>
          <a:p>
            <a:pPr algn="just">
              <a:buClr>
                <a:schemeClr val="dk1"/>
              </a:buClr>
              <a:buSzPts val="2400"/>
            </a:pPr>
            <a:r>
              <a:rPr lang="en-US" sz="24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ID : B1910652</a:t>
            </a:r>
          </a:p>
          <a:p>
            <a:pPr algn="just">
              <a:buClr>
                <a:schemeClr val="dk1"/>
              </a:buClr>
              <a:buSzPts val="2400"/>
            </a:pPr>
            <a:r>
              <a:rPr lang="en-US" sz="24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Class: 2019-2023 (K45)</a:t>
            </a:r>
          </a:p>
          <a:p>
            <a:pPr algn="just">
              <a:buClr>
                <a:schemeClr val="dk1"/>
              </a:buClr>
              <a:buSzPts val="2400"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636588" y="1724025"/>
            <a:ext cx="811212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lang="en-US" sz="3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General introduction to the topic.</a:t>
            </a:r>
            <a:endParaRPr sz="3600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lang="en-US" sz="3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Research contents.</a:t>
            </a:r>
            <a:endParaRPr sz="3600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lang="en-US" sz="3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Plant classification model.</a:t>
            </a:r>
            <a:endParaRPr sz="3600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lang="en-US" sz="3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System description and application demo.</a:t>
            </a:r>
            <a:endParaRPr sz="3600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720"/>
              </a:spcBef>
              <a:buClr>
                <a:schemeClr val="accent2"/>
              </a:buClr>
              <a:buSzPts val="3600"/>
              <a:buNone/>
            </a:pPr>
            <a:r>
              <a:rPr lang="en-US" sz="3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Development directions.</a:t>
            </a:r>
            <a:endParaRPr sz="2400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2466975" y="336550"/>
            <a:ext cx="530066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FF0000"/>
              </a:buClr>
              <a:buSzPts val="4000"/>
            </a:pPr>
            <a:r>
              <a:rPr lang="en-US" sz="40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REPORTS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365958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spcBef>
                <a:spcPts val="580"/>
              </a:spcBef>
              <a:buSzPts val="2900"/>
              <a:buNone/>
            </a:pPr>
            <a:r>
              <a:rPr lang="en-US" sz="2800" b="1" i="1" dirty="0">
                <a:latin typeface="Times New Roman"/>
                <a:cs typeface="Times New Roman"/>
              </a:rPr>
              <a:t>The problem of the study: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r>
              <a:rPr lang="vi-VN" dirty="0">
                <a:latin typeface="Times New Roman"/>
                <a:cs typeface="Times New Roman"/>
              </a:rPr>
              <a:t>Identifying plant species can be a challenging task for individuals without expert knowledge.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r>
              <a:rPr lang="vi-VN" dirty="0">
                <a:latin typeface="Times New Roman"/>
                <a:cs typeface="Times New Roman"/>
              </a:rPr>
              <a:t>Manual identification methods are often time consuming and do not always </a:t>
            </a:r>
            <a:r>
              <a:rPr lang="en-US" dirty="0"/>
              <a:t>provide</a:t>
            </a:r>
            <a:r>
              <a:rPr lang="vi-VN" dirty="0">
                <a:latin typeface="Times New Roman"/>
                <a:cs typeface="Times New Roman"/>
              </a:rPr>
              <a:t> accurate results.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Times New Roman"/>
              <a:buNone/>
            </a:pPr>
            <a:r>
              <a:rPr lang="en-US" sz="2800" b="1" i="1" dirty="0">
                <a:latin typeface="Times New Roman"/>
                <a:ea typeface="Times New Roman"/>
                <a:cs typeface="Times New Roman"/>
                <a:sym typeface="Times New Roman"/>
              </a:rPr>
              <a:t>Reason for choosing the topic</a:t>
            </a: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Brings abundant knowledge, skills, and experience in both machine learning and mobile application development on the iOS platform.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practical value to the community</a:t>
            </a:r>
            <a:r>
              <a:rPr lang="vi-VN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GENERAL INTRODUCTION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67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Times New Roman"/>
              <a:buNone/>
            </a:pPr>
            <a:r>
              <a:rPr lang="en-US" sz="2800" b="1" i="1" dirty="0">
                <a:latin typeface="Times New Roman"/>
                <a:ea typeface="Times New Roman"/>
                <a:cs typeface="Times New Roman"/>
                <a:sym typeface="Times New Roman"/>
              </a:rPr>
              <a:t>The purpose of the study</a:t>
            </a: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Use the Inception V3 deep learning model to create a powerful plant recognition system</a:t>
            </a:r>
            <a:r>
              <a:rPr lang="en-US" sz="2800" b="0" i="0" u="none" strike="noStrike" cap="none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Deploy this system on an iOS platform mobile application developed using the Swift programming language</a:t>
            </a:r>
            <a:r>
              <a:rPr lang="vi-VN" dirty="0">
                <a:latin typeface="Times New Roman"/>
                <a:cs typeface="Times New Roman"/>
              </a:rPr>
              <a:t>.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r>
              <a:rPr lang="vi-VN" dirty="0">
                <a:latin typeface="Times New Roman"/>
                <a:cs typeface="Times New Roman"/>
              </a:rPr>
              <a:t>Provide a user-friendly tool that helps individuals to quickly and accurately recognize plants in their environment, contributing to environmental awareness and conservation efforts.</a:t>
            </a: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GENERAL INTRODUCTION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30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Times New Roman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Overview of machine learning: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r>
              <a:rPr lang="en-US" sz="2800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</a:t>
            </a:r>
            <a:r>
              <a:rPr lang="en-US" sz="2800" b="0" i="0" u="none" strike="noStrike" cap="none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 </a:t>
            </a:r>
            <a:r>
              <a:rPr lang="en-US" sz="2800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CNN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r>
              <a:rPr lang="en-US" sz="2800" b="0" i="0" u="none" strike="noStrike" cap="none" dirty="0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 V3 model.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method.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endParaRPr lang="en-US" dirty="0"/>
          </a:p>
          <a:p>
            <a:pPr marL="0" lvl="0" indent="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580"/>
              </a:spcBef>
              <a:buSzPts val="2900"/>
              <a:buNone/>
            </a:pPr>
            <a:r>
              <a:rPr lang="en-US" b="1" i="1" dirty="0">
                <a:latin typeface="Times New Roman"/>
                <a:cs typeface="Times New Roman"/>
              </a:rPr>
              <a:t>System application building technology: </a:t>
            </a:r>
            <a:r>
              <a:rPr lang="en-US" dirty="0"/>
              <a:t>Core ML Tools, Core Data, Swift language, </a:t>
            </a:r>
            <a:r>
              <a:rPr lang="en-US" dirty="0" err="1"/>
              <a:t>WikipediaKit</a:t>
            </a:r>
            <a:r>
              <a:rPr lang="en-US" dirty="0"/>
              <a:t> .</a:t>
            </a:r>
          </a:p>
          <a:p>
            <a:pPr marL="342900" lvl="0" indent="-342900" algn="just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Char char="-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RESEARCH CONTENTS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8E5D6-96E0-CF20-7B04-3B17372B259B}"/>
                  </a:ext>
                </a:extLst>
              </p:cNvPr>
              <p:cNvSpPr txBox="1"/>
              <p:nvPr/>
            </p:nvSpPr>
            <p:spPr>
              <a:xfrm>
                <a:off x="1295400" y="3845308"/>
                <a:ext cx="6553200" cy="1110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sz="320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VN" sz="3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VN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VN" sz="3200" i="1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VN" sz="32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VN" sz="3200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VN" sz="3200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VN" sz="32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VN" sz="3200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VN" sz="3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8E5D6-96E0-CF20-7B04-3B17372B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845308"/>
                <a:ext cx="6553200" cy="1110240"/>
              </a:xfrm>
              <a:prstGeom prst="rect">
                <a:avLst/>
              </a:prstGeom>
              <a:blipFill>
                <a:blip r:embed="rId3"/>
                <a:stretch>
                  <a:fillRect t="-2247" b="-1348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84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 - CNN:</a:t>
            </a: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RESEARCH CONTENTS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 descr="A diagram of 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D08E7335-A359-0E38-B770-C833F732F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4" y="2630621"/>
            <a:ext cx="7516389" cy="2696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F3DEE-A5B6-D9F4-8B83-FE730812C442}"/>
              </a:ext>
            </a:extLst>
          </p:cNvPr>
          <p:cNvSpPr txBox="1"/>
          <p:nvPr/>
        </p:nvSpPr>
        <p:spPr>
          <a:xfrm>
            <a:off x="1995236" y="5364393"/>
            <a:ext cx="5153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1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Convolutional Neural Network Architecture</a:t>
            </a:r>
            <a:r>
              <a:rPr lang="en-VN" sz="2400" dirty="0">
                <a:effectLst/>
              </a:rPr>
              <a:t> </a:t>
            </a:r>
            <a:endParaRPr lang="en-VN" sz="1800" i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0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Inception V3 model:</a:t>
            </a: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RESEARCH CONTENTS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E7335-A359-0E38-B770-C833F732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0279" y="2667497"/>
            <a:ext cx="7483439" cy="2696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F3DEE-A5B6-D9F4-8B83-FE730812C442}"/>
              </a:ext>
            </a:extLst>
          </p:cNvPr>
          <p:cNvSpPr txBox="1"/>
          <p:nvPr/>
        </p:nvSpPr>
        <p:spPr>
          <a:xfrm>
            <a:off x="1995236" y="5364393"/>
            <a:ext cx="5153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10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The architecture of the Inception V3 model</a:t>
            </a:r>
            <a:endParaRPr lang="en-VN" sz="1800" i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6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Model evaluation method:</a:t>
            </a: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None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RESEARCH CONTENTS</a:t>
            </a:r>
            <a:endParaRPr sz="3200" b="1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E2E289-CD47-89AB-4749-8DDF642C2932}"/>
                  </a:ext>
                </a:extLst>
              </p:cNvPr>
              <p:cNvSpPr txBox="1"/>
              <p:nvPr/>
            </p:nvSpPr>
            <p:spPr>
              <a:xfrm>
                <a:off x="1447800" y="3172208"/>
                <a:ext cx="6553200" cy="1110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sz="320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VN" sz="3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VN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VN" sz="3200" i="1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VN" sz="32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VN" sz="3200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VN" sz="3200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VN" sz="32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VN" sz="3200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VN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E2E289-CD47-89AB-4749-8DDF642C2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172208"/>
                <a:ext cx="6553200" cy="1110240"/>
              </a:xfrm>
              <a:prstGeom prst="rect">
                <a:avLst/>
              </a:prstGeom>
              <a:blipFill>
                <a:blip r:embed="rId3"/>
                <a:stretch>
                  <a:fillRect t="-2247" b="-1236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720064"/>
      </p:ext>
    </p:extLst>
  </p:cSld>
  <p:clrMapOvr>
    <a:masterClrMapping/>
  </p:clrMapOvr>
</p:sld>
</file>

<file path=ppt/theme/theme1.xml><?xml version="1.0" encoding="utf-8"?>
<a:theme xmlns:a="http://schemas.openxmlformats.org/drawingml/2006/main" name="Mau Powerpoint CTU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4009</TotalTime>
  <Words>1348</Words>
  <Application>Microsoft Macintosh PowerPoint</Application>
  <PresentationFormat>On-screen Show (4:3)</PresentationFormat>
  <Paragraphs>165</Paragraphs>
  <Slides>19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Mau Powerpoint CTU</vt:lpstr>
      <vt:lpstr>PowerPoint Presentation</vt:lpstr>
      <vt:lpstr>PLANT IDENTIFICATION SYSTEM</vt:lpstr>
      <vt:lpstr>PowerPoint Presentation</vt:lpstr>
      <vt:lpstr>1. GENERAL INTRODUCTION</vt:lpstr>
      <vt:lpstr>1. GENERAL INTRODUCTION</vt:lpstr>
      <vt:lpstr>2. RESEARCH CONTENTS</vt:lpstr>
      <vt:lpstr>2. RESEARCH CONTENTS</vt:lpstr>
      <vt:lpstr>2. RESEARCH CONTENTS</vt:lpstr>
      <vt:lpstr>2. RESEARCH CONTENTS</vt:lpstr>
      <vt:lpstr>3. PLANT CLASSIFICATION MODEL</vt:lpstr>
      <vt:lpstr>3. PLANT CLASSIFICATION MODEL</vt:lpstr>
      <vt:lpstr>3. PLANT CLASSIFICATION MODEL</vt:lpstr>
      <vt:lpstr>3. PLANT CLASSIFICATION MODEL</vt:lpstr>
      <vt:lpstr>3. PLANT CLASSIFICATION MODEL</vt:lpstr>
      <vt:lpstr>3. PLANT CLASSIFICATION MODEL</vt:lpstr>
      <vt:lpstr>4. APPLICATION SYSTEM DESCRIPTION </vt:lpstr>
      <vt:lpstr>4. APPLICATION SYSTEM DESCRIPTION </vt:lpstr>
      <vt:lpstr>5. PROPOSALS AND DEVELOPMENT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Windows User</dc:creator>
  <cp:lastModifiedBy>Nguyễn Duy Khang</cp:lastModifiedBy>
  <cp:revision>33</cp:revision>
  <dcterms:created xsi:type="dcterms:W3CDTF">2017-06-28T11:29:21Z</dcterms:created>
  <dcterms:modified xsi:type="dcterms:W3CDTF">2023-12-04T00:24:03Z</dcterms:modified>
</cp:coreProperties>
</file>